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772400" cy="10058400"/>
  <p:notesSz cx="68580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35">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E0"/>
    <a:srgbClr val="00968F"/>
    <a:srgbClr val="FF8C00"/>
    <a:srgbClr val="FF8CFF"/>
    <a:srgbClr val="8246AF"/>
    <a:srgbClr val="EE3C8E"/>
    <a:srgbClr val="002C77"/>
    <a:srgbClr val="E5F4FD"/>
    <a:srgbClr val="E6E6E6"/>
    <a:srgbClr val="004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7" autoAdjust="0"/>
    <p:restoredTop sz="95688" autoAdjust="0"/>
  </p:normalViewPr>
  <p:slideViewPr>
    <p:cSldViewPr>
      <p:cViewPr varScale="1">
        <p:scale>
          <a:sx n="56" d="100"/>
          <a:sy n="56" d="100"/>
        </p:scale>
        <p:origin x="2693" y="67"/>
      </p:cViewPr>
      <p:guideLst>
        <p:guide orient="horz" pos="6335"/>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EFED223-25CB-411A-BEF9-DE61E610D226}" type="datetimeFigureOut">
              <a:rPr lang="en-US" smtClean="0"/>
              <a:t>1/26/2024</a:t>
            </a:fld>
            <a:endParaRPr lang="en-US" dirty="0"/>
          </a:p>
        </p:txBody>
      </p:sp>
      <p:sp>
        <p:nvSpPr>
          <p:cNvPr id="4" name="Slide Image Placeholder 3"/>
          <p:cNvSpPr>
            <a:spLocks noGrp="1" noRot="1" noChangeAspect="1"/>
          </p:cNvSpPr>
          <p:nvPr>
            <p:ph type="sldImg" idx="2"/>
          </p:nvPr>
        </p:nvSpPr>
        <p:spPr>
          <a:xfrm>
            <a:off x="2082800" y="696913"/>
            <a:ext cx="26924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EEFAD81-A594-4317-BC47-A6D2B013FAB3}" type="slidenum">
              <a:rPr lang="en-US" smtClean="0"/>
              <a:t>‹#›</a:t>
            </a:fld>
            <a:endParaRPr lang="en-US" dirty="0"/>
          </a:p>
        </p:txBody>
      </p:sp>
    </p:spTree>
    <p:extLst>
      <p:ext uri="{BB962C8B-B14F-4D97-AF65-F5344CB8AC3E}">
        <p14:creationId xmlns:p14="http://schemas.microsoft.com/office/powerpoint/2010/main" val="14015169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be sure that Dental and Vision are not voluntary plans – if they are voluntary (EE pays 100%) they are not pre-tax</a:t>
            </a:r>
          </a:p>
        </p:txBody>
      </p:sp>
      <p:sp>
        <p:nvSpPr>
          <p:cNvPr id="4" name="Slide Number Placeholder 3"/>
          <p:cNvSpPr>
            <a:spLocks noGrp="1"/>
          </p:cNvSpPr>
          <p:nvPr>
            <p:ph type="sldNum" sz="quarter" idx="10"/>
          </p:nvPr>
        </p:nvSpPr>
        <p:spPr/>
        <p:txBody>
          <a:bodyPr/>
          <a:lstStyle/>
          <a:p>
            <a:fld id="{1EEFAD81-A594-4317-BC47-A6D2B013FAB3}" type="slidenum">
              <a:rPr lang="en-US" smtClean="0"/>
              <a:t>1</a:t>
            </a:fld>
            <a:endParaRPr lang="en-US" dirty="0"/>
          </a:p>
        </p:txBody>
      </p:sp>
    </p:spTree>
    <p:extLst>
      <p:ext uri="{BB962C8B-B14F-4D97-AF65-F5344CB8AC3E}">
        <p14:creationId xmlns:p14="http://schemas.microsoft.com/office/powerpoint/2010/main" val="606596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62591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25631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5"/>
            <a:ext cx="1748790" cy="8582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5"/>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57385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271684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28195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58680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358960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10894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019136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59264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0D4BCBB-5264-4F2D-9783-2FA7E305F3BF}"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5EA12B-8AE2-4A2D-9A8D-F9DC22DD32A8}" type="slidenum">
              <a:rPr lang="en-US" smtClean="0"/>
              <a:t>‹#›</a:t>
            </a:fld>
            <a:endParaRPr lang="en-US" dirty="0"/>
          </a:p>
        </p:txBody>
      </p:sp>
    </p:spTree>
    <p:extLst>
      <p:ext uri="{BB962C8B-B14F-4D97-AF65-F5344CB8AC3E}">
        <p14:creationId xmlns:p14="http://schemas.microsoft.com/office/powerpoint/2010/main" val="112607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90D4BCBB-5264-4F2D-9783-2FA7E305F3BF}" type="datetimeFigureOut">
              <a:rPr lang="en-US" smtClean="0"/>
              <a:t>1/26/2024</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D25EA12B-8AE2-4A2D-9A8D-F9DC22DD32A8}" type="slidenum">
              <a:rPr lang="en-US" smtClean="0"/>
              <a:t>‹#›</a:t>
            </a:fld>
            <a:endParaRPr lang="en-US" dirty="0"/>
          </a:p>
        </p:txBody>
      </p:sp>
    </p:spTree>
    <p:extLst>
      <p:ext uri="{BB962C8B-B14F-4D97-AF65-F5344CB8AC3E}">
        <p14:creationId xmlns:p14="http://schemas.microsoft.com/office/powerpoint/2010/main" val="354643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228600"/>
            <a:ext cx="4800600" cy="343540"/>
          </a:xfrm>
          <a:prstGeom prst="rect">
            <a:avLst/>
          </a:prstGeom>
          <a:noFill/>
        </p:spPr>
        <p:txBody>
          <a:bodyPr wrap="square" lIns="96378" tIns="48189" rIns="96378" bIns="48189" rtlCol="0">
            <a:spAutoFit/>
          </a:bodyPr>
          <a:lstStyle/>
          <a:p>
            <a:pPr algn="ctr"/>
            <a:r>
              <a:rPr lang="en-US" sz="1600" b="1" dirty="0">
                <a:solidFill>
                  <a:srgbClr val="009DE0"/>
                </a:solidFill>
                <a:latin typeface="Arial" panose="020B0604020202020204" pitchFamily="34" charset="0"/>
                <a:ea typeface="Microsoft Sans Serif" panose="020B0604020202020204" pitchFamily="34" charset="0"/>
                <a:cs typeface="Arial" panose="020B0604020202020204" pitchFamily="34" charset="0"/>
              </a:rPr>
              <a:t>2024 Benefit Election &amp; Waiver Form</a:t>
            </a:r>
          </a:p>
        </p:txBody>
      </p:sp>
      <p:graphicFrame>
        <p:nvGraphicFramePr>
          <p:cNvPr id="21" name="Table 20"/>
          <p:cNvGraphicFramePr>
            <a:graphicFrameLocks noGrp="1"/>
          </p:cNvGraphicFramePr>
          <p:nvPr>
            <p:extLst>
              <p:ext uri="{D42A27DB-BD31-4B8C-83A1-F6EECF244321}">
                <p14:modId xmlns:p14="http://schemas.microsoft.com/office/powerpoint/2010/main" val="833427664"/>
              </p:ext>
            </p:extLst>
          </p:nvPr>
        </p:nvGraphicFramePr>
        <p:xfrm>
          <a:off x="230086" y="7285434"/>
          <a:ext cx="7223760" cy="937260"/>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411480">
                  <a:extLst>
                    <a:ext uri="{9D8B030D-6E8A-4147-A177-3AD203B41FA5}">
                      <a16:colId xmlns:a16="http://schemas.microsoft.com/office/drawing/2014/main" val="20002"/>
                    </a:ext>
                  </a:extLst>
                </a:gridCol>
                <a:gridCol w="3383280">
                  <a:extLst>
                    <a:ext uri="{9D8B030D-6E8A-4147-A177-3AD203B41FA5}">
                      <a16:colId xmlns:a16="http://schemas.microsoft.com/office/drawing/2014/main" val="20003"/>
                    </a:ext>
                  </a:extLst>
                </a:gridCol>
              </a:tblGrid>
              <a:tr h="201168">
                <a:tc>
                  <a:txBody>
                    <a:bodyPr/>
                    <a:lstStyle/>
                    <a:p>
                      <a:endParaRPr lang="en-US" sz="900" dirty="0">
                        <a:latin typeface="Arial" panose="020B0604020202020204" pitchFamily="34" charset="0"/>
                        <a:cs typeface="Arial" panose="020B0604020202020204" pitchFamily="34" charset="0"/>
                      </a:endParaRPr>
                    </a:p>
                  </a:txBody>
                  <a:tcPr/>
                </a:tc>
                <a:tc gridSpan="3">
                  <a:txBody>
                    <a:bodyPr/>
                    <a:lstStyle/>
                    <a:p>
                      <a:r>
                        <a:rPr lang="en-US" sz="1050" b="1" dirty="0">
                          <a:latin typeface="Arial" panose="020B0604020202020204" pitchFamily="34" charset="0"/>
                          <a:cs typeface="Arial" panose="020B0604020202020204" pitchFamily="34" charset="0"/>
                        </a:rPr>
                        <a:t>I am declining Medical coverage</a:t>
                      </a:r>
                      <a:r>
                        <a:rPr lang="en-US" sz="1050" b="1" baseline="0" dirty="0">
                          <a:latin typeface="Arial" panose="020B0604020202020204" pitchFamily="34" charset="0"/>
                          <a:cs typeface="Arial" panose="020B0604020202020204" pitchFamily="34" charset="0"/>
                        </a:rPr>
                        <a:t> – Select reason for declining coverage</a:t>
                      </a:r>
                      <a:endParaRPr lang="en-US" sz="1050" b="1" dirty="0">
                        <a:latin typeface="Arial" panose="020B0604020202020204" pitchFamily="34" charset="0"/>
                        <a:cs typeface="Arial" panose="020B0604020202020204" pitchFamily="34" charset="0"/>
                      </a:endParaRPr>
                    </a:p>
                  </a:txBody>
                  <a:tcPr anchor="ctr">
                    <a:solidFill>
                      <a:schemeClr val="bg1">
                        <a:lumMod val="85000"/>
                      </a:schemeClr>
                    </a:solidFill>
                  </a:tcPr>
                </a:tc>
                <a:tc hMerge="1">
                  <a:txBody>
                    <a:bodyPr/>
                    <a:lstStyle/>
                    <a:p>
                      <a:endParaRPr lang="en-US" sz="900" dirty="0">
                        <a:latin typeface="Arial" panose="020B0604020202020204" pitchFamily="34" charset="0"/>
                        <a:cs typeface="Arial" panose="020B0604020202020204" pitchFamily="34" charset="0"/>
                      </a:endParaRPr>
                    </a:p>
                  </a:txBody>
                  <a:tcPr/>
                </a:tc>
                <a:tc hMerge="1">
                  <a:txBody>
                    <a:bodyPr/>
                    <a:lstStyle/>
                    <a:p>
                      <a:endParaRPr lang="en-US"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01168">
                <a:tc>
                  <a:txBody>
                    <a:bodyPr/>
                    <a:lstStyle/>
                    <a:p>
                      <a:endParaRPr lang="en-US" sz="900" dirty="0">
                        <a:latin typeface="Arial" panose="020B0604020202020204" pitchFamily="34" charset="0"/>
                        <a:cs typeface="Arial" panose="020B0604020202020204" pitchFamily="34" charset="0"/>
                      </a:endParaRPr>
                    </a:p>
                  </a:txBody>
                  <a:tcPr/>
                </a:tc>
                <a:tc>
                  <a:txBody>
                    <a:bodyPr/>
                    <a:lstStyle/>
                    <a:p>
                      <a:r>
                        <a:rPr lang="en-US" sz="900" dirty="0">
                          <a:latin typeface="Arial" panose="020B0604020202020204" pitchFamily="34" charset="0"/>
                          <a:cs typeface="Arial" panose="020B0604020202020204" pitchFamily="34" charset="0"/>
                        </a:rPr>
                        <a:t>Covered under spouse’s plan</a:t>
                      </a:r>
                    </a:p>
                  </a:txBody>
                  <a:tcPr anchor="ctr"/>
                </a:tc>
                <a:tc>
                  <a:txBody>
                    <a:bodyPr/>
                    <a:lstStyle/>
                    <a:p>
                      <a:endParaRPr lang="en-US" sz="900" dirty="0">
                        <a:latin typeface="Arial" panose="020B0604020202020204" pitchFamily="34" charset="0"/>
                        <a:cs typeface="Arial" panose="020B0604020202020204" pitchFamily="34" charset="0"/>
                      </a:endParaRPr>
                    </a:p>
                  </a:txBody>
                  <a:tcPr anchor="ctr"/>
                </a:tc>
                <a:tc>
                  <a:txBody>
                    <a:bodyPr/>
                    <a:lstStyle/>
                    <a:p>
                      <a:r>
                        <a:rPr lang="en-US" sz="900" dirty="0">
                          <a:latin typeface="Arial" panose="020B0604020202020204" pitchFamily="34" charset="0"/>
                          <a:cs typeface="Arial" panose="020B0604020202020204" pitchFamily="34" charset="0"/>
                        </a:rPr>
                        <a:t>Covered under Military plan</a:t>
                      </a:r>
                    </a:p>
                  </a:txBody>
                  <a:tcPr anchor="ctr"/>
                </a:tc>
                <a:extLst>
                  <a:ext uri="{0D108BD9-81ED-4DB2-BD59-A6C34878D82A}">
                    <a16:rowId xmlns:a16="http://schemas.microsoft.com/office/drawing/2014/main" val="10001"/>
                  </a:ext>
                </a:extLst>
              </a:tr>
              <a:tr h="201168">
                <a:tc>
                  <a:txBody>
                    <a:bodyPr/>
                    <a:lstStyle/>
                    <a:p>
                      <a:endParaRPr lang="en-US" sz="900" dirty="0">
                        <a:latin typeface="Arial" panose="020B0604020202020204" pitchFamily="34" charset="0"/>
                        <a:cs typeface="Arial" panose="020B0604020202020204" pitchFamily="34" charset="0"/>
                      </a:endParaRPr>
                    </a:p>
                  </a:txBody>
                  <a:tcPr/>
                </a:tc>
                <a:tc>
                  <a:txBody>
                    <a:bodyPr/>
                    <a:lstStyle/>
                    <a:p>
                      <a:r>
                        <a:rPr lang="en-US" sz="900" dirty="0">
                          <a:latin typeface="Arial" panose="020B0604020202020204" pitchFamily="34" charset="0"/>
                          <a:cs typeface="Arial" panose="020B0604020202020204" pitchFamily="34" charset="0"/>
                        </a:rPr>
                        <a:t>Covered under Medicaid</a:t>
                      </a:r>
                    </a:p>
                  </a:txBody>
                  <a:tcPr anchor="ctr"/>
                </a:tc>
                <a:tc>
                  <a:txBody>
                    <a:bodyPr/>
                    <a:lstStyle/>
                    <a:p>
                      <a:endParaRPr lang="en-US" sz="900" dirty="0">
                        <a:latin typeface="Arial" panose="020B0604020202020204" pitchFamily="34" charset="0"/>
                        <a:cs typeface="Arial" panose="020B0604020202020204" pitchFamily="34" charset="0"/>
                      </a:endParaRPr>
                    </a:p>
                  </a:txBody>
                  <a:tcPr anchor="ctr"/>
                </a:tc>
                <a:tc>
                  <a:txBody>
                    <a:bodyPr/>
                    <a:lstStyle/>
                    <a:p>
                      <a:r>
                        <a:rPr lang="en-US" sz="900" dirty="0">
                          <a:latin typeface="Arial" panose="020B0604020202020204" pitchFamily="34" charset="0"/>
                          <a:cs typeface="Arial" panose="020B0604020202020204" pitchFamily="34" charset="0"/>
                        </a:rPr>
                        <a:t>Covered under Individual/Marketplace policy</a:t>
                      </a:r>
                    </a:p>
                  </a:txBody>
                  <a:tcPr anchor="ctr"/>
                </a:tc>
                <a:extLst>
                  <a:ext uri="{0D108BD9-81ED-4DB2-BD59-A6C34878D82A}">
                    <a16:rowId xmlns:a16="http://schemas.microsoft.com/office/drawing/2014/main" val="10002"/>
                  </a:ext>
                </a:extLst>
              </a:tr>
              <a:tr h="201168">
                <a:tc>
                  <a:txBody>
                    <a:bodyPr/>
                    <a:lstStyle/>
                    <a:p>
                      <a:endParaRPr lang="en-US" sz="900" dirty="0">
                        <a:latin typeface="Arial" panose="020B0604020202020204" pitchFamily="34" charset="0"/>
                        <a:cs typeface="Arial" panose="020B0604020202020204" pitchFamily="34" charset="0"/>
                      </a:endParaRPr>
                    </a:p>
                  </a:txBody>
                  <a:tcPr/>
                </a:tc>
                <a:tc>
                  <a:txBody>
                    <a:bodyPr/>
                    <a:lstStyle/>
                    <a:p>
                      <a:r>
                        <a:rPr lang="en-US" sz="900" dirty="0">
                          <a:latin typeface="Arial" panose="020B0604020202020204" pitchFamily="34" charset="0"/>
                          <a:cs typeface="Arial" panose="020B0604020202020204" pitchFamily="34" charset="0"/>
                        </a:rPr>
                        <a:t>Covered under Medicare</a:t>
                      </a:r>
                    </a:p>
                  </a:txBody>
                  <a:tcPr anchor="ctr"/>
                </a:tc>
                <a:tc>
                  <a:txBody>
                    <a:bodyPr/>
                    <a:lstStyle/>
                    <a:p>
                      <a:endParaRPr lang="en-US" sz="900" dirty="0">
                        <a:latin typeface="Arial" panose="020B0604020202020204" pitchFamily="34" charset="0"/>
                        <a:cs typeface="Arial" panose="020B0604020202020204" pitchFamily="34" charset="0"/>
                      </a:endParaRPr>
                    </a:p>
                  </a:txBody>
                  <a:tcPr anchor="ctr"/>
                </a:tc>
                <a:tc>
                  <a:txBody>
                    <a:bodyPr/>
                    <a:lstStyle/>
                    <a:p>
                      <a:r>
                        <a:rPr lang="en-US" sz="900" dirty="0">
                          <a:latin typeface="Arial" panose="020B0604020202020204" pitchFamily="34" charset="0"/>
                          <a:cs typeface="Arial" panose="020B0604020202020204" pitchFamily="34" charset="0"/>
                        </a:rPr>
                        <a:t>No other coverage</a:t>
                      </a:r>
                    </a:p>
                  </a:txBody>
                  <a:tcPr anchor="ctr"/>
                </a:tc>
                <a:extLst>
                  <a:ext uri="{0D108BD9-81ED-4DB2-BD59-A6C34878D82A}">
                    <a16:rowId xmlns:a16="http://schemas.microsoft.com/office/drawing/2014/main" val="10003"/>
                  </a:ext>
                </a:extLst>
              </a:tr>
            </a:tbl>
          </a:graphicData>
        </a:graphic>
      </p:graphicFrame>
      <p:sp>
        <p:nvSpPr>
          <p:cNvPr id="28" name="TextBox 27"/>
          <p:cNvSpPr txBox="1"/>
          <p:nvPr/>
        </p:nvSpPr>
        <p:spPr>
          <a:xfrm>
            <a:off x="533400" y="140830"/>
            <a:ext cx="1757523" cy="466651"/>
          </a:xfrm>
          <a:prstGeom prst="rect">
            <a:avLst/>
          </a:prstGeom>
          <a:noFill/>
          <a:ln>
            <a:noFill/>
          </a:ln>
        </p:spPr>
        <p:txBody>
          <a:bodyPr wrap="square" lIns="96378" tIns="48189" rIns="96378" bIns="48189" rtlCol="0">
            <a:spAutoFit/>
          </a:bodyPr>
          <a:lstStyle/>
          <a:p>
            <a:pPr algn="ctr"/>
            <a:endParaRPr lang="en-US" sz="1200" b="1" dirty="0">
              <a:solidFill>
                <a:srgbClr val="002C77"/>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endParaRPr lang="en-US" sz="1200" b="1" dirty="0">
              <a:solidFill>
                <a:srgbClr val="002C77"/>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812230333"/>
              </p:ext>
            </p:extLst>
          </p:nvPr>
        </p:nvGraphicFramePr>
        <p:xfrm>
          <a:off x="245326" y="3797804"/>
          <a:ext cx="7223760" cy="1534884"/>
        </p:xfrm>
        <a:graphic>
          <a:graphicData uri="http://schemas.openxmlformats.org/drawingml/2006/table">
            <a:tbl>
              <a:tblPr firstRow="1" bandRow="1">
                <a:tableStyleId>{2D5ABB26-0587-4C30-8999-92F81FD0307C}</a:tableStyleId>
              </a:tblPr>
              <a:tblGrid>
                <a:gridCol w="18479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1642060">
                  <a:extLst>
                    <a:ext uri="{9D8B030D-6E8A-4147-A177-3AD203B41FA5}">
                      <a16:colId xmlns:a16="http://schemas.microsoft.com/office/drawing/2014/main" val="20005"/>
                    </a:ext>
                  </a:extLst>
                </a:gridCol>
              </a:tblGrid>
              <a:tr h="264827">
                <a:tc gridSpan="6">
                  <a:txBody>
                    <a:bodyPr/>
                    <a:lstStyle/>
                    <a:p>
                      <a:pPr algn="ctr"/>
                      <a:r>
                        <a:rPr lang="en-US" sz="1200" b="1" dirty="0">
                          <a:solidFill>
                            <a:schemeClr val="bg1"/>
                          </a:solidFill>
                          <a:latin typeface="Arial" panose="020B0604020202020204" pitchFamily="34" charset="0"/>
                          <a:cs typeface="Arial" panose="020B0604020202020204" pitchFamily="34" charset="0"/>
                        </a:rPr>
                        <a:t>Dependent Information </a:t>
                      </a:r>
                      <a:r>
                        <a:rPr lang="en-US" sz="1100" b="1" dirty="0">
                          <a:solidFill>
                            <a:schemeClr val="bg1"/>
                          </a:solidFill>
                          <a:latin typeface="Arial" panose="020B0604020202020204" pitchFamily="34" charset="0"/>
                          <a:cs typeface="Arial" panose="020B0604020202020204" pitchFamily="34" charset="0"/>
                        </a:rPr>
                        <a:t>(If Applicable)</a:t>
                      </a:r>
                    </a:p>
                  </a:txBody>
                  <a:tcPr marL="97155" marR="97155" marT="47897" marB="47897">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009DE0"/>
                    </a:solidFill>
                  </a:tcPr>
                </a:tc>
                <a:tc hMerge="1">
                  <a:txBody>
                    <a:bodyPr/>
                    <a:lstStyle/>
                    <a:p>
                      <a:pPr algn="ctr"/>
                      <a:endParaRPr lang="en-US" sz="1200" b="1"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n-US"/>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pPr algn="ctr"/>
                      <a:endParaRPr lang="en-US" sz="1100" b="1" dirty="0">
                        <a:solidFill>
                          <a:schemeClr val="bg1"/>
                        </a:solidFill>
                        <a:latin typeface="Arial" panose="020B0604020202020204" pitchFamily="34" charset="0"/>
                        <a:cs typeface="Arial" panose="020B0604020202020204" pitchFamily="34" charset="0"/>
                      </a:endParaRPr>
                    </a:p>
                  </a:txBody>
                  <a:tcPr marL="97155" marR="97155" marT="47897" marB="47897">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002C77"/>
                    </a:solidFill>
                  </a:tcPr>
                </a:tc>
                <a:tc hMerge="1">
                  <a:txBody>
                    <a:bodyPr/>
                    <a:lstStyle/>
                    <a:p>
                      <a:pPr algn="ctr"/>
                      <a:endParaRPr lang="en-US" sz="1100" b="1" dirty="0">
                        <a:solidFill>
                          <a:schemeClr val="bg1"/>
                        </a:solidFill>
                        <a:latin typeface="Arial" panose="020B0604020202020204" pitchFamily="34" charset="0"/>
                        <a:cs typeface="Arial" panose="020B0604020202020204" pitchFamily="34" charset="0"/>
                      </a:endParaRPr>
                    </a:p>
                  </a:txBody>
                  <a:tcPr marL="97155" marR="97155" marT="47897" marB="47897">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002C77"/>
                    </a:solidFill>
                  </a:tcPr>
                </a:tc>
                <a:extLst>
                  <a:ext uri="{0D108BD9-81ED-4DB2-BD59-A6C34878D82A}">
                    <a16:rowId xmlns:a16="http://schemas.microsoft.com/office/drawing/2014/main" val="10000"/>
                  </a:ext>
                </a:extLst>
              </a:tr>
              <a:tr h="228600">
                <a:tc>
                  <a:txBody>
                    <a:bodyPr/>
                    <a:lstStyle/>
                    <a:p>
                      <a:pPr algn="ctr"/>
                      <a:r>
                        <a:rPr lang="en-US" sz="1000" b="1" dirty="0">
                          <a:latin typeface="Arial" panose="020B0604020202020204" pitchFamily="34" charset="0"/>
                          <a:cs typeface="Arial" panose="020B0604020202020204" pitchFamily="34" charset="0"/>
                        </a:rPr>
                        <a:t>Name</a:t>
                      </a:r>
                    </a:p>
                  </a:txBody>
                  <a:tcPr marL="97155" marR="97155" marT="47897" marB="47897">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000" b="1" dirty="0">
                          <a:latin typeface="Arial" panose="020B0604020202020204" pitchFamily="34" charset="0"/>
                          <a:cs typeface="Arial" panose="020B0604020202020204" pitchFamily="34" charset="0"/>
                        </a:rPr>
                        <a:t>SSN</a:t>
                      </a: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000" b="1" dirty="0">
                          <a:latin typeface="Arial" panose="020B0604020202020204" pitchFamily="34" charset="0"/>
                          <a:cs typeface="Arial" panose="020B0604020202020204" pitchFamily="34" charset="0"/>
                        </a:rPr>
                        <a:t>Rel</a:t>
                      </a: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000" b="1" dirty="0">
                          <a:latin typeface="Arial" panose="020B0604020202020204" pitchFamily="34" charset="0"/>
                          <a:cs typeface="Arial" panose="020B0604020202020204" pitchFamily="34" charset="0"/>
                        </a:rPr>
                        <a:t>Date of Birth</a:t>
                      </a: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000" b="1" dirty="0">
                          <a:latin typeface="Arial" panose="020B0604020202020204" pitchFamily="34" charset="0"/>
                          <a:cs typeface="Arial" panose="020B0604020202020204" pitchFamily="34" charset="0"/>
                        </a:rPr>
                        <a:t>Gender</a:t>
                      </a: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100" b="1" dirty="0">
                          <a:latin typeface="Arial" panose="020B0604020202020204" pitchFamily="34" charset="0"/>
                          <a:cs typeface="Arial" panose="020B0604020202020204" pitchFamily="34" charset="0"/>
                        </a:rPr>
                        <a:t>Circle Coverage</a:t>
                      </a: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sz="1000" dirty="0">
                          <a:latin typeface="Arial" panose="020B0604020202020204" pitchFamily="34" charset="0"/>
                          <a:cs typeface="Arial" panose="020B0604020202020204" pitchFamily="34" charset="0"/>
                        </a:rPr>
                        <a:t>Medical   Dental</a:t>
                      </a: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Medical   Dental</a:t>
                      </a: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Medical   Dental</a:t>
                      </a: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97155" marR="97155" marT="47897" marB="47897">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Medical   Dental</a:t>
                      </a:r>
                    </a:p>
                  </a:txBody>
                  <a:tcPr marL="97155" marR="97155" marT="47897" marB="47897">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1329709"/>
              </p:ext>
            </p:extLst>
          </p:nvPr>
        </p:nvGraphicFramePr>
        <p:xfrm>
          <a:off x="230086" y="2382867"/>
          <a:ext cx="7162800" cy="1358536"/>
        </p:xfrm>
        <a:graphic>
          <a:graphicData uri="http://schemas.openxmlformats.org/drawingml/2006/table">
            <a:tbl>
              <a:tblPr firstRow="1" bandRow="1">
                <a:tableStyleId>{2D5ABB26-0587-4C30-8999-92F81FD0307C}</a:tableStyleId>
              </a:tblPr>
              <a:tblGrid>
                <a:gridCol w="2895600">
                  <a:extLst>
                    <a:ext uri="{9D8B030D-6E8A-4147-A177-3AD203B41FA5}">
                      <a16:colId xmlns:a16="http://schemas.microsoft.com/office/drawing/2014/main" val="20000"/>
                    </a:ext>
                  </a:extLst>
                </a:gridCol>
                <a:gridCol w="1981200">
                  <a:extLst>
                    <a:ext uri="{9D8B030D-6E8A-4147-A177-3AD203B41FA5}">
                      <a16:colId xmlns:a16="http://schemas.microsoft.com/office/drawing/2014/main" val="1280878885"/>
                    </a:ext>
                  </a:extLst>
                </a:gridCol>
                <a:gridCol w="2286000">
                  <a:extLst>
                    <a:ext uri="{9D8B030D-6E8A-4147-A177-3AD203B41FA5}">
                      <a16:colId xmlns:a16="http://schemas.microsoft.com/office/drawing/2014/main" val="20002"/>
                    </a:ext>
                  </a:extLst>
                </a:gridCol>
              </a:tblGrid>
              <a:tr h="304800">
                <a:tc gridSpan="2">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Employee Name:</a:t>
                      </a:r>
                    </a:p>
                  </a:txBody>
                  <a:tcPr marL="97155" marR="97155" marT="47897" marB="47897" anchor="ctr">
                    <a:lnR w="6350" cap="flat" cmpd="sng" algn="ctr">
                      <a:solidFill>
                        <a:srgbClr val="000000"/>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n-US"/>
                    </a:p>
                  </a:txBody>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ea typeface="Microsoft Sans Serif" panose="020B0604020202020204" pitchFamily="34" charset="0"/>
                          <a:cs typeface="Arial" panose="020B0604020202020204" pitchFamily="34" charset="0"/>
                        </a:rPr>
                        <a:t>Gender: </a:t>
                      </a:r>
                    </a:p>
                  </a:txBody>
                  <a:tcPr marL="97155" marR="97155" marT="47897" marB="47897" anchor="ctr">
                    <a:lnL w="6350" cap="flat" cmpd="sng" algn="ctr">
                      <a:solidFill>
                        <a:srgbClr val="000000"/>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SSN:</a:t>
                      </a:r>
                    </a:p>
                  </a:txBody>
                  <a:tcPr marL="97155" marR="97155" marT="47897" marB="47897" anchor="ctr">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ea typeface="Microsoft Sans Serif" panose="020B0604020202020204" pitchFamily="34" charset="0"/>
                          <a:cs typeface="Arial" panose="020B0604020202020204" pitchFamily="34" charset="0"/>
                        </a:rPr>
                        <a:t>Salary: </a:t>
                      </a:r>
                    </a:p>
                  </a:txBody>
                  <a:tcPr marL="97155" marR="97155" marT="47897" marB="47897"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Date of Birth:</a:t>
                      </a:r>
                    </a:p>
                  </a:txBody>
                  <a:tcPr marL="97155" marR="97155" marT="47897" marB="47897" anchor="ctr">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2383850590"/>
                  </a:ext>
                </a:extLst>
              </a:tr>
              <a:tr h="22860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ea typeface="Microsoft Sans Serif" panose="020B0604020202020204" pitchFamily="34" charset="0"/>
                          <a:cs typeface="Arial" panose="020B0604020202020204" pitchFamily="34" charset="0"/>
                        </a:rPr>
                        <a:t>Address:</a:t>
                      </a:r>
                    </a:p>
                  </a:txBody>
                  <a:tcPr marL="97155" marR="97155" marT="47897" marB="47897" anchor="ctr">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n-US"/>
                    </a:p>
                  </a:txBody>
                  <a:tcPr/>
                </a:tc>
                <a:tc>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Date of Hire:</a:t>
                      </a:r>
                    </a:p>
                  </a:txBody>
                  <a:tcPr marL="97155" marR="97155" marT="47897" marB="47897" anchor="ctr">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10001"/>
                  </a:ext>
                </a:extLst>
              </a:tr>
              <a:tr h="228600">
                <a:tc gridSpan="2">
                  <a:txBody>
                    <a:bodyPr/>
                    <a:lstStyle/>
                    <a:p>
                      <a:endParaRPr lang="en-US" sz="1100" b="1" dirty="0">
                        <a:latin typeface="Arial" panose="020B0604020202020204" pitchFamily="34" charset="0"/>
                        <a:ea typeface="Microsoft Sans Serif" panose="020B0604020202020204" pitchFamily="34" charset="0"/>
                        <a:cs typeface="Arial" panose="020B0604020202020204" pitchFamily="34" charset="0"/>
                      </a:endParaRPr>
                    </a:p>
                  </a:txBody>
                  <a:tcPr marL="97155" marR="97155" marT="47897" marB="47897" anchor="ctr">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n-US"/>
                    </a:p>
                  </a:txBody>
                  <a:tcPr/>
                </a:tc>
                <a:tc>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Marital Status: </a:t>
                      </a:r>
                    </a:p>
                  </a:txBody>
                  <a:tcPr marL="97155" marR="97155" marT="47897" marB="47897" anchor="ctr">
                    <a:lnL w="12700" cap="flat" cmpd="sng" algn="ctr">
                      <a:solidFill>
                        <a:schemeClr val="tx1">
                          <a:lumMod val="75000"/>
                          <a:lumOff val="25000"/>
                        </a:schemeClr>
                      </a:solidFill>
                      <a:prstDash val="solid"/>
                      <a:round/>
                      <a:headEnd type="none" w="med" len="med"/>
                      <a:tailEnd type="none" w="med" len="med"/>
                    </a:lnL>
                    <a:lnT w="1270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28600">
                <a:tc gridSpan="2">
                  <a:txBody>
                    <a:bodyPr/>
                    <a:lstStyle/>
                    <a:p>
                      <a:r>
                        <a:rPr lang="en-US" sz="1100" b="1" dirty="0">
                          <a:latin typeface="Arial" panose="020B0604020202020204" pitchFamily="34" charset="0"/>
                          <a:ea typeface="Microsoft Sans Serif" panose="020B0604020202020204" pitchFamily="34" charset="0"/>
                          <a:cs typeface="Arial" panose="020B0604020202020204" pitchFamily="34" charset="0"/>
                        </a:rPr>
                        <a:t>Email</a:t>
                      </a:r>
                      <a:r>
                        <a:rPr lang="en-US" sz="1100" b="1" baseline="0" dirty="0">
                          <a:latin typeface="Arial" panose="020B0604020202020204" pitchFamily="34" charset="0"/>
                          <a:ea typeface="Microsoft Sans Serif" panose="020B0604020202020204" pitchFamily="34" charset="0"/>
                          <a:cs typeface="Arial" panose="020B0604020202020204" pitchFamily="34" charset="0"/>
                        </a:rPr>
                        <a:t>:</a:t>
                      </a:r>
                      <a:endParaRPr lang="en-US" sz="1100" b="1" dirty="0">
                        <a:latin typeface="Arial" panose="020B0604020202020204" pitchFamily="34" charset="0"/>
                        <a:ea typeface="Microsoft Sans Serif" panose="020B0604020202020204" pitchFamily="34" charset="0"/>
                        <a:cs typeface="Arial" panose="020B0604020202020204" pitchFamily="34" charset="0"/>
                      </a:endParaRPr>
                    </a:p>
                  </a:txBody>
                  <a:tcPr marL="97155" marR="97155" marT="47897" marB="47897" anchor="ctr">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n-US" sz="1100" b="1" dirty="0">
                        <a:solidFill>
                          <a:schemeClr val="tx1"/>
                        </a:solidFill>
                        <a:latin typeface="Arial" panose="020B0604020202020204" pitchFamily="34" charset="0"/>
                        <a:ea typeface="Microsoft Sans Serif" panose="020B0604020202020204" pitchFamily="34" charset="0"/>
                        <a:cs typeface="Arial" panose="020B0604020202020204" pitchFamily="34" charset="0"/>
                      </a:endParaRPr>
                    </a:p>
                  </a:txBody>
                  <a:tcPr marL="97155" marR="97155" marT="47897" marB="478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ea typeface="Microsoft Sans Serif" panose="020B0604020202020204" pitchFamily="34" charset="0"/>
                          <a:cs typeface="Arial" panose="020B0604020202020204" pitchFamily="34" charset="0"/>
                        </a:rPr>
                        <a:t>Phone:</a:t>
                      </a:r>
                    </a:p>
                  </a:txBody>
                  <a:tcPr marL="97155" marR="97155" marT="47897" marB="47897"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371861603"/>
              </p:ext>
            </p:extLst>
          </p:nvPr>
        </p:nvGraphicFramePr>
        <p:xfrm>
          <a:off x="230086" y="5389089"/>
          <a:ext cx="7239000" cy="1882519"/>
        </p:xfrm>
        <a:graphic>
          <a:graphicData uri="http://schemas.openxmlformats.org/drawingml/2006/table">
            <a:tbl>
              <a:tblPr firstRow="1" firstCol="1">
                <a:tableStyleId>{5940675A-B579-460E-94D1-54222C63F5DA}</a:tableStyleId>
              </a:tblPr>
              <a:tblGrid>
                <a:gridCol w="1981200">
                  <a:extLst>
                    <a:ext uri="{9D8B030D-6E8A-4147-A177-3AD203B41FA5}">
                      <a16:colId xmlns:a16="http://schemas.microsoft.com/office/drawing/2014/main" val="20001"/>
                    </a:ext>
                  </a:extLst>
                </a:gridCol>
                <a:gridCol w="381000">
                  <a:extLst>
                    <a:ext uri="{9D8B030D-6E8A-4147-A177-3AD203B41FA5}">
                      <a16:colId xmlns:a16="http://schemas.microsoft.com/office/drawing/2014/main" val="1052601609"/>
                    </a:ext>
                  </a:extLst>
                </a:gridCol>
                <a:gridCol w="1295400">
                  <a:extLst>
                    <a:ext uri="{9D8B030D-6E8A-4147-A177-3AD203B41FA5}">
                      <a16:colId xmlns:a16="http://schemas.microsoft.com/office/drawing/2014/main" val="20002"/>
                    </a:ext>
                  </a:extLst>
                </a:gridCol>
                <a:gridCol w="381000">
                  <a:extLst>
                    <a:ext uri="{9D8B030D-6E8A-4147-A177-3AD203B41FA5}">
                      <a16:colId xmlns:a16="http://schemas.microsoft.com/office/drawing/2014/main" val="1260611948"/>
                    </a:ext>
                  </a:extLst>
                </a:gridCol>
                <a:gridCol w="1447800">
                  <a:extLst>
                    <a:ext uri="{9D8B030D-6E8A-4147-A177-3AD203B41FA5}">
                      <a16:colId xmlns:a16="http://schemas.microsoft.com/office/drawing/2014/main" val="20003"/>
                    </a:ext>
                  </a:extLst>
                </a:gridCol>
                <a:gridCol w="381000">
                  <a:extLst>
                    <a:ext uri="{9D8B030D-6E8A-4147-A177-3AD203B41FA5}">
                      <a16:colId xmlns:a16="http://schemas.microsoft.com/office/drawing/2014/main" val="2274479943"/>
                    </a:ext>
                  </a:extLst>
                </a:gridCol>
                <a:gridCol w="1371600">
                  <a:extLst>
                    <a:ext uri="{9D8B030D-6E8A-4147-A177-3AD203B41FA5}">
                      <a16:colId xmlns:a16="http://schemas.microsoft.com/office/drawing/2014/main" val="906093202"/>
                    </a:ext>
                  </a:extLst>
                </a:gridCol>
              </a:tblGrid>
              <a:tr h="331184">
                <a:tc gridSpan="7">
                  <a:txBody>
                    <a:bodyPr/>
                    <a:lstStyle/>
                    <a:p>
                      <a:pPr marL="0" marR="0" algn="ctr">
                        <a:spcBef>
                          <a:spcPts val="0"/>
                        </a:spcBef>
                        <a:spcAft>
                          <a:spcPts val="0"/>
                        </a:spcAft>
                      </a:pPr>
                      <a:r>
                        <a:rPr lang="en-US" sz="1400" b="1" dirty="0">
                          <a:solidFill>
                            <a:schemeClr val="bg1"/>
                          </a:solidFill>
                          <a:effectLst/>
                          <a:latin typeface="Arial" panose="020B0604020202020204" pitchFamily="34" charset="0"/>
                          <a:cs typeface="Arial" panose="020B0604020202020204" pitchFamily="34" charset="0"/>
                        </a:rPr>
                        <a:t>Medical</a:t>
                      </a:r>
                      <a:r>
                        <a:rPr lang="en-US" sz="1100" dirty="0">
                          <a:solidFill>
                            <a:schemeClr val="bg1"/>
                          </a:solidFill>
                          <a:effectLst/>
                          <a:latin typeface="Arial" panose="020B0604020202020204" pitchFamily="34" charset="0"/>
                          <a:cs typeface="Arial" panose="020B0604020202020204" pitchFamily="34" charset="0"/>
                        </a:rPr>
                        <a:t> </a:t>
                      </a:r>
                      <a:r>
                        <a:rPr lang="en-US" sz="1100" b="1" dirty="0">
                          <a:solidFill>
                            <a:schemeClr val="bg1"/>
                          </a:solidFill>
                          <a:effectLst/>
                          <a:latin typeface="Arial" panose="020B0604020202020204" pitchFamily="34" charset="0"/>
                          <a:cs typeface="Arial" panose="020B0604020202020204" pitchFamily="34" charset="0"/>
                        </a:rPr>
                        <a:t>–</a:t>
                      </a:r>
                      <a:r>
                        <a:rPr lang="en-US" sz="1100" b="0" dirty="0">
                          <a:solidFill>
                            <a:schemeClr val="bg1"/>
                          </a:solidFill>
                          <a:effectLst/>
                          <a:latin typeface="Arial" panose="020B0604020202020204" pitchFamily="34" charset="0"/>
                          <a:cs typeface="Arial" panose="020B0604020202020204" pitchFamily="34" charset="0"/>
                        </a:rPr>
                        <a:t> Provided by Anthem</a:t>
                      </a:r>
                      <a:endParaRPr lang="en-US" sz="1100" b="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009D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b="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tx2"/>
                    </a:solidFill>
                  </a:tcPr>
                </a:tc>
                <a:tc hMerge="1">
                  <a:txBody>
                    <a:bodyPr/>
                    <a:lstStyle/>
                    <a:p>
                      <a:pPr marL="0" marR="0" algn="ctr">
                        <a:spcBef>
                          <a:spcPts val="0"/>
                        </a:spcBef>
                        <a:spcAft>
                          <a:spcPts val="0"/>
                        </a:spcAft>
                      </a:pPr>
                      <a:endParaRPr lang="en-US" sz="1100" b="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004180"/>
                    </a:solidFill>
                  </a:tcPr>
                </a:tc>
                <a:tc hMerge="1">
                  <a:txBody>
                    <a:bodyPr/>
                    <a:lstStyle/>
                    <a:p>
                      <a:pPr marL="0" marR="0" algn="ctr">
                        <a:spcBef>
                          <a:spcPts val="0"/>
                        </a:spcBef>
                        <a:spcAft>
                          <a:spcPts val="0"/>
                        </a:spcAft>
                      </a:pPr>
                      <a:endParaRPr lang="en-US" sz="1100" b="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004180"/>
                    </a:solidFill>
                  </a:tcPr>
                </a:tc>
                <a:extLst>
                  <a:ext uri="{0D108BD9-81ED-4DB2-BD59-A6C34878D82A}">
                    <a16:rowId xmlns:a16="http://schemas.microsoft.com/office/drawing/2014/main" val="10000"/>
                  </a:ext>
                </a:extLst>
              </a:tr>
              <a:tr h="408335">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panose="020B0604020202020204" pitchFamily="34" charset="0"/>
                          <a:cs typeface="Arial" panose="020B0604020202020204" pitchFamily="34" charset="0"/>
                        </a:rPr>
                        <a:t>I wish to elect the following coverage per pay*</a:t>
                      </a:r>
                      <a:endParaRPr lang="en-US" sz="12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85000"/>
                      </a:schemeClr>
                    </a:solidFill>
                  </a:tcPr>
                </a:tc>
                <a:tc gridSpan="2">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Silver $5500 Ded</a:t>
                      </a:r>
                    </a:p>
                  </a:txBody>
                  <a:tcPr marL="68580" marR="68580" marT="0" marB="0" anchor="ctr">
                    <a:solidFill>
                      <a:schemeClr val="bg1">
                        <a:lumMod val="85000"/>
                      </a:schemeClr>
                    </a:solidFill>
                  </a:tcPr>
                </a:tc>
                <a:tc hMerge="1">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rgbClr val="E5F4FD"/>
                    </a:solidFill>
                  </a:tcPr>
                </a:tc>
                <a:tc gridSpan="2">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Silver $4,000 Ded </a:t>
                      </a:r>
                    </a:p>
                  </a:txBody>
                  <a:tcPr marL="68580" marR="68580" marT="0" marB="0" anchor="ctr">
                    <a:solidFill>
                      <a:schemeClr val="bg1">
                        <a:lumMod val="85000"/>
                      </a:schemeClr>
                    </a:solidFill>
                  </a:tcPr>
                </a:tc>
                <a:tc hMerge="1">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rgbClr val="E5F4FD"/>
                    </a:solidFill>
                  </a:tcPr>
                </a:tc>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Platinum $0 Ded </a:t>
                      </a:r>
                    </a:p>
                  </a:txBody>
                  <a:tcPr marL="68580" marR="68580" marT="0" marB="0" anchor="ctr">
                    <a:solidFill>
                      <a:schemeClr val="bg1">
                        <a:lumMod val="85000"/>
                      </a:schemeClr>
                    </a:solidFill>
                  </a:tcPr>
                </a:tc>
                <a:tc hMerge="1">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rgbClr val="E5F4FD"/>
                    </a:solidFill>
                  </a:tcPr>
                </a:tc>
                <a:extLst>
                  <a:ext uri="{0D108BD9-81ED-4DB2-BD59-A6C34878D82A}">
                    <a16:rowId xmlns:a16="http://schemas.microsoft.com/office/drawing/2014/main" val="10001"/>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Employee</a:t>
                      </a:r>
                      <a:endParaRPr lang="en-US" sz="1100" b="0" dirty="0">
                        <a:effectLst/>
                        <a:latin typeface="Arial" panose="020B0604020202020204" pitchFamily="34" charset="0"/>
                        <a:ea typeface="Times New Roman"/>
                        <a:cs typeface="Arial" panose="020B0604020202020204" pitchFamily="34" charset="0"/>
                      </a:endParaRP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extLst>
                  <a:ext uri="{0D108BD9-81ED-4DB2-BD59-A6C34878D82A}">
                    <a16:rowId xmlns:a16="http://schemas.microsoft.com/office/drawing/2014/main" val="10002"/>
                  </a:ext>
                </a:extLst>
              </a:tr>
              <a:tr h="22860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dirty="0">
                          <a:effectLst/>
                          <a:latin typeface="Arial" panose="020B0604020202020204" pitchFamily="34" charset="0"/>
                          <a:cs typeface="Arial" panose="020B0604020202020204" pitchFamily="34" charset="0"/>
                        </a:rPr>
                        <a:t>EE &amp; Spouse</a:t>
                      </a:r>
                      <a:endParaRPr lang="en-US" sz="1100" b="0" dirty="0">
                        <a:effectLst/>
                        <a:latin typeface="Arial" panose="020B0604020202020204" pitchFamily="34" charset="0"/>
                        <a:ea typeface="Times New Roman"/>
                        <a:cs typeface="Arial" panose="020B0604020202020204" pitchFamily="34" charset="0"/>
                      </a:endParaRP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extLst>
                  <a:ext uri="{0D108BD9-81ED-4DB2-BD59-A6C34878D82A}">
                    <a16:rowId xmlns:a16="http://schemas.microsoft.com/office/drawing/2014/main" val="10003"/>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EE &amp; Child</a:t>
                      </a: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a:t>
                      </a:r>
                    </a:p>
                  </a:txBody>
                  <a:tcPr marL="68580" marR="68580" marT="0" marB="0" anchor="ctr">
                    <a:solidFill>
                      <a:schemeClr val="bg1"/>
                    </a:solidFill>
                  </a:tcPr>
                </a:tc>
                <a:extLst>
                  <a:ext uri="{0D108BD9-81ED-4DB2-BD59-A6C34878D82A}">
                    <a16:rowId xmlns:a16="http://schemas.microsoft.com/office/drawing/2014/main" val="10004"/>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EE &amp; Child(ren)</a:t>
                      </a: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a:effectLst/>
                          <a:latin typeface="Arial" panose="020B0604020202020204" pitchFamily="34" charset="0"/>
                          <a:ea typeface="Times New Roman"/>
                          <a:cs typeface="Arial" panose="020B0604020202020204" pitchFamily="34" charset="0"/>
                        </a:rPr>
                        <a:t>$</a:t>
                      </a: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extLst>
                  <a:ext uri="{0D108BD9-81ED-4DB2-BD59-A6C34878D82A}">
                    <a16:rowId xmlns:a16="http://schemas.microsoft.com/office/drawing/2014/main" val="10005"/>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EE &amp; Family</a:t>
                      </a:r>
                      <a:endParaRPr lang="en-US" sz="1100" b="0" dirty="0">
                        <a:effectLst/>
                        <a:latin typeface="Arial" panose="020B0604020202020204" pitchFamily="34" charset="0"/>
                        <a:ea typeface="Times New Roman"/>
                        <a:cs typeface="Arial" panose="020B0604020202020204" pitchFamily="34" charset="0"/>
                      </a:endParaRP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a:t>
                      </a:r>
                    </a:p>
                  </a:txBody>
                  <a:tcPr marL="68580" marR="68580" marT="0" marB="0" anchor="ctr">
                    <a:solidFill>
                      <a:schemeClr val="bg1"/>
                    </a:solidFill>
                  </a:tcPr>
                </a:tc>
                <a:extLst>
                  <a:ext uri="{0D108BD9-81ED-4DB2-BD59-A6C34878D82A}">
                    <a16:rowId xmlns:a16="http://schemas.microsoft.com/office/drawing/2014/main" val="10006"/>
                  </a:ext>
                </a:extLst>
              </a:tr>
            </a:tbl>
          </a:graphicData>
        </a:graphic>
      </p:graphicFrame>
      <p:pic>
        <p:nvPicPr>
          <p:cNvPr id="14" name="Picture 4"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0333" y="-4308824"/>
            <a:ext cx="1022833" cy="3068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C03AB3A1-B477-772D-F491-9FB9BCC579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4473"/>
            <a:ext cx="1143000" cy="59944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55FD9D9-7CAD-FECE-FCFF-DEDDAA0E6974}"/>
              </a:ext>
            </a:extLst>
          </p:cNvPr>
          <p:cNvSpPr txBox="1"/>
          <p:nvPr/>
        </p:nvSpPr>
        <p:spPr>
          <a:xfrm>
            <a:off x="203830" y="628541"/>
            <a:ext cx="7238999" cy="1754326"/>
          </a:xfrm>
          <a:prstGeom prst="rect">
            <a:avLst/>
          </a:prstGeom>
          <a:noFill/>
        </p:spPr>
        <p:txBody>
          <a:bodyPr wrap="square" rtlCol="0">
            <a:spAutoFit/>
          </a:bodyPr>
          <a:lstStyle/>
          <a:p>
            <a:endParaRPr lang="en-US" sz="1200" b="1" dirty="0"/>
          </a:p>
          <a:p>
            <a:r>
              <a:rPr lang="en-US" sz="1200" b="1" dirty="0"/>
              <a:t>Dominion Outsourcing values our employees, and because we care about you and your health, we are committed to providing health benefits that are both affordable and substantial. That is why we provide benefits through Anthem which meet affordability and minimum value standards under the Affordable Care Act (ACA). </a:t>
            </a:r>
          </a:p>
          <a:p>
            <a:r>
              <a:rPr lang="en-US" sz="1200" b="1" dirty="0"/>
              <a:t>Because our coverage is affordable and to provide minimum value under the ACA, you will not be eligible to receive a premium tax credit or cost-sharing reduction subsidy if you chose to waive health benefits and enroll in an individual plan through the Health Insurance Marketplace and claim a subsidy, </a:t>
            </a:r>
            <a:r>
              <a:rPr lang="en-US" sz="1200" b="1" dirty="0">
                <a:solidFill>
                  <a:srgbClr val="FF0000"/>
                </a:solidFill>
              </a:rPr>
              <a:t>you would have to repay that subsidy to the federal government at the end of the year.</a:t>
            </a:r>
          </a:p>
        </p:txBody>
      </p:sp>
      <p:graphicFrame>
        <p:nvGraphicFramePr>
          <p:cNvPr id="8" name="Table 7">
            <a:extLst>
              <a:ext uri="{FF2B5EF4-FFF2-40B4-BE49-F238E27FC236}">
                <a16:creationId xmlns:a16="http://schemas.microsoft.com/office/drawing/2014/main" id="{97E5236C-9CDB-8B53-CF18-4281416458FD}"/>
              </a:ext>
            </a:extLst>
          </p:cNvPr>
          <p:cNvGraphicFramePr>
            <a:graphicFrameLocks noGrp="1"/>
          </p:cNvGraphicFramePr>
          <p:nvPr>
            <p:extLst>
              <p:ext uri="{D42A27DB-BD31-4B8C-83A1-F6EECF244321}">
                <p14:modId xmlns:p14="http://schemas.microsoft.com/office/powerpoint/2010/main" val="1537157667"/>
              </p:ext>
            </p:extLst>
          </p:nvPr>
        </p:nvGraphicFramePr>
        <p:xfrm>
          <a:off x="222466" y="8335280"/>
          <a:ext cx="7239000" cy="1508760"/>
        </p:xfrm>
        <a:graphic>
          <a:graphicData uri="http://schemas.openxmlformats.org/drawingml/2006/table">
            <a:tbl>
              <a:tblPr firstRow="1" firstCol="1">
                <a:tableStyleId>{5940675A-B579-460E-94D1-54222C63F5DA}</a:tableStyleId>
              </a:tblPr>
              <a:tblGrid>
                <a:gridCol w="1981200">
                  <a:extLst>
                    <a:ext uri="{9D8B030D-6E8A-4147-A177-3AD203B41FA5}">
                      <a16:colId xmlns:a16="http://schemas.microsoft.com/office/drawing/2014/main" val="2193902216"/>
                    </a:ext>
                  </a:extLst>
                </a:gridCol>
                <a:gridCol w="162560">
                  <a:extLst>
                    <a:ext uri="{9D8B030D-6E8A-4147-A177-3AD203B41FA5}">
                      <a16:colId xmlns:a16="http://schemas.microsoft.com/office/drawing/2014/main" val="3188512882"/>
                    </a:ext>
                  </a:extLst>
                </a:gridCol>
                <a:gridCol w="5095240">
                  <a:extLst>
                    <a:ext uri="{9D8B030D-6E8A-4147-A177-3AD203B41FA5}">
                      <a16:colId xmlns:a16="http://schemas.microsoft.com/office/drawing/2014/main" val="214135959"/>
                    </a:ext>
                  </a:extLst>
                </a:gridCol>
              </a:tblGrid>
              <a:tr h="228600">
                <a:tc gridSpan="3">
                  <a:txBody>
                    <a:bodyPr/>
                    <a:lstStyle/>
                    <a:p>
                      <a:pPr marL="0" marR="0" algn="ctr">
                        <a:spcBef>
                          <a:spcPts val="0"/>
                        </a:spcBef>
                        <a:spcAft>
                          <a:spcPts val="0"/>
                        </a:spcAft>
                      </a:pPr>
                      <a:r>
                        <a:rPr lang="en-US" sz="1400" b="1" dirty="0">
                          <a:solidFill>
                            <a:schemeClr val="bg1"/>
                          </a:solidFill>
                          <a:effectLst/>
                          <a:latin typeface="Arial" panose="020B0604020202020204" pitchFamily="34" charset="0"/>
                          <a:cs typeface="Arial" panose="020B0604020202020204" pitchFamily="34" charset="0"/>
                        </a:rPr>
                        <a:t>Dental</a:t>
                      </a:r>
                      <a:r>
                        <a:rPr lang="en-US" sz="1100" b="1" dirty="0">
                          <a:solidFill>
                            <a:schemeClr val="bg1"/>
                          </a:solidFill>
                          <a:effectLst/>
                          <a:latin typeface="Arial" panose="020B0604020202020204" pitchFamily="34" charset="0"/>
                          <a:cs typeface="Arial" panose="020B0604020202020204" pitchFamily="34" charset="0"/>
                        </a:rPr>
                        <a:t>–</a:t>
                      </a:r>
                      <a:r>
                        <a:rPr lang="en-US" sz="1100" b="0" dirty="0">
                          <a:solidFill>
                            <a:schemeClr val="bg1"/>
                          </a:solidFill>
                          <a:effectLst/>
                          <a:latin typeface="Arial" panose="020B0604020202020204" pitchFamily="34" charset="0"/>
                          <a:cs typeface="Arial" panose="020B0604020202020204" pitchFamily="34" charset="0"/>
                        </a:rPr>
                        <a:t> Provided by Anthem </a:t>
                      </a:r>
                      <a:endParaRPr lang="en-US" sz="1100" b="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009DE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4531543"/>
                  </a:ext>
                </a:extLst>
              </a:tr>
              <a:tr h="245968">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panose="020B0604020202020204" pitchFamily="34" charset="0"/>
                          <a:cs typeface="Arial" panose="020B0604020202020204" pitchFamily="34" charset="0"/>
                        </a:rPr>
                        <a:t>I wish to elect the following coverage per pay*</a:t>
                      </a:r>
                      <a:endParaRPr lang="en-US" sz="12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85000"/>
                      </a:schemeClr>
                    </a:solidFill>
                  </a:tcPr>
                </a:tc>
                <a:tc gridSpan="2">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85000"/>
                      </a:schemeClr>
                    </a:solidFill>
                  </a:tcPr>
                </a:tc>
                <a:tc hMerge="1">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rgbClr val="E5F4FD"/>
                    </a:solidFill>
                  </a:tcPr>
                </a:tc>
                <a:extLst>
                  <a:ext uri="{0D108BD9-81ED-4DB2-BD59-A6C34878D82A}">
                    <a16:rowId xmlns:a16="http://schemas.microsoft.com/office/drawing/2014/main" val="1122262188"/>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Employee</a:t>
                      </a:r>
                      <a:endParaRPr lang="en-US" sz="1100" b="0" dirty="0">
                        <a:effectLst/>
                        <a:latin typeface="Arial" panose="020B0604020202020204" pitchFamily="34" charset="0"/>
                        <a:ea typeface="Times New Roman"/>
                        <a:cs typeface="Arial" panose="020B0604020202020204" pitchFamily="34" charset="0"/>
                      </a:endParaRP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$17.42</a:t>
                      </a:r>
                    </a:p>
                  </a:txBody>
                  <a:tcPr marL="68580" marR="68580" marT="0" marB="0" anchor="ctr">
                    <a:solidFill>
                      <a:schemeClr val="bg1"/>
                    </a:solidFill>
                  </a:tcPr>
                </a:tc>
                <a:extLst>
                  <a:ext uri="{0D108BD9-81ED-4DB2-BD59-A6C34878D82A}">
                    <a16:rowId xmlns:a16="http://schemas.microsoft.com/office/drawing/2014/main" val="649239237"/>
                  </a:ext>
                </a:extLst>
              </a:tr>
              <a:tr h="22860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dirty="0">
                          <a:effectLst/>
                          <a:latin typeface="Arial" panose="020B0604020202020204" pitchFamily="34" charset="0"/>
                          <a:cs typeface="Arial" panose="020B0604020202020204" pitchFamily="34" charset="0"/>
                        </a:rPr>
                        <a:t>EE &amp; Spouse</a:t>
                      </a:r>
                      <a:endParaRPr lang="en-US" sz="1100" b="0" dirty="0">
                        <a:effectLst/>
                        <a:latin typeface="Arial" panose="020B0604020202020204" pitchFamily="34" charset="0"/>
                        <a:ea typeface="Times New Roman"/>
                        <a:cs typeface="Arial" panose="020B0604020202020204" pitchFamily="34" charset="0"/>
                      </a:endParaRP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$35.53</a:t>
                      </a:r>
                    </a:p>
                  </a:txBody>
                  <a:tcPr marL="68580" marR="68580" marT="0" marB="0" anchor="ctr">
                    <a:solidFill>
                      <a:schemeClr val="bg1"/>
                    </a:solidFill>
                  </a:tcPr>
                </a:tc>
                <a:extLst>
                  <a:ext uri="{0D108BD9-81ED-4DB2-BD59-A6C34878D82A}">
                    <a16:rowId xmlns:a16="http://schemas.microsoft.com/office/drawing/2014/main" val="3966532717"/>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EE &amp; Child</a:t>
                      </a: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cs typeface="Arial" panose="020B0604020202020204" pitchFamily="34" charset="0"/>
                        </a:rPr>
                        <a:t>$37.51</a:t>
                      </a:r>
                    </a:p>
                  </a:txBody>
                  <a:tcPr marL="68580" marR="68580" marT="0" marB="0" anchor="ctr">
                    <a:solidFill>
                      <a:schemeClr val="bg1"/>
                    </a:solidFill>
                  </a:tcPr>
                </a:tc>
                <a:extLst>
                  <a:ext uri="{0D108BD9-81ED-4DB2-BD59-A6C34878D82A}">
                    <a16:rowId xmlns:a16="http://schemas.microsoft.com/office/drawing/2014/main" val="846024094"/>
                  </a:ext>
                </a:extLst>
              </a:tr>
              <a:tr h="228600">
                <a:tc>
                  <a:txBody>
                    <a:bodyPr/>
                    <a:lstStyle/>
                    <a:p>
                      <a:pPr marL="0" marR="0" algn="l">
                        <a:spcBef>
                          <a:spcPts val="0"/>
                        </a:spcBef>
                        <a:spcAft>
                          <a:spcPts val="0"/>
                        </a:spcAft>
                      </a:pPr>
                      <a:r>
                        <a:rPr lang="en-US" sz="1100" b="0" dirty="0">
                          <a:effectLst/>
                          <a:latin typeface="Arial" panose="020B0604020202020204" pitchFamily="34" charset="0"/>
                          <a:cs typeface="Arial" panose="020B0604020202020204" pitchFamily="34" charset="0"/>
                        </a:rPr>
                        <a:t>EE &amp; Family </a:t>
                      </a:r>
                    </a:p>
                  </a:txBody>
                  <a:tcPr marL="274320" marR="68580" marT="0" marB="0" anchor="ctr">
                    <a:solidFill>
                      <a:schemeClr val="bg1">
                        <a:lumMod val="85000"/>
                      </a:schemeClr>
                    </a:solidFill>
                  </a:tcPr>
                </a:tc>
                <a:tc>
                  <a:txBody>
                    <a:bodyPr/>
                    <a:lstStyle/>
                    <a:p>
                      <a:pPr marL="0" marR="0" algn="ctr">
                        <a:spcBef>
                          <a:spcPts val="0"/>
                        </a:spcBef>
                        <a:spcAft>
                          <a:spcPts val="0"/>
                        </a:spcAft>
                      </a:pPr>
                      <a:endParaRPr lang="en-US" sz="11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100" b="0" dirty="0">
                          <a:effectLst/>
                          <a:latin typeface="Arial" panose="020B0604020202020204" pitchFamily="34" charset="0"/>
                          <a:ea typeface="Times New Roman"/>
                          <a:cs typeface="Arial" panose="020B0604020202020204" pitchFamily="34" charset="0"/>
                        </a:rPr>
                        <a:t>$57.02</a:t>
                      </a:r>
                    </a:p>
                  </a:txBody>
                  <a:tcPr marL="68580" marR="68580" marT="0" marB="0" anchor="ctr">
                    <a:solidFill>
                      <a:schemeClr val="bg1"/>
                    </a:solidFill>
                  </a:tcPr>
                </a:tc>
                <a:extLst>
                  <a:ext uri="{0D108BD9-81ED-4DB2-BD59-A6C34878D82A}">
                    <a16:rowId xmlns:a16="http://schemas.microsoft.com/office/drawing/2014/main" val="1660599907"/>
                  </a:ext>
                </a:extLst>
              </a:tr>
            </a:tbl>
          </a:graphicData>
        </a:graphic>
      </p:graphicFrame>
    </p:spTree>
    <p:extLst>
      <p:ext uri="{BB962C8B-B14F-4D97-AF65-F5344CB8AC3E}">
        <p14:creationId xmlns:p14="http://schemas.microsoft.com/office/powerpoint/2010/main" val="162290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332" y="390436"/>
            <a:ext cx="7162800" cy="3816429"/>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 understand that by signing and submitting this form to elect or decline coverage, I am making a binding election of coverage for myself and my eligible dependents and am authorizing payroll deduction from my earnings as indicated on this form .  I understand that if I decline any of the above coverage’s, I will </a:t>
            </a:r>
            <a:r>
              <a:rPr lang="en-US" sz="1100" i="1" u="sng" dirty="0">
                <a:latin typeface="Arial" panose="020B0604020202020204" pitchFamily="34" charset="0"/>
                <a:cs typeface="Arial" panose="020B0604020202020204" pitchFamily="34" charset="0"/>
              </a:rPr>
              <a:t>not </a:t>
            </a:r>
            <a:r>
              <a:rPr lang="en-US" sz="1100" dirty="0">
                <a:latin typeface="Arial" panose="020B0604020202020204" pitchFamily="34" charset="0"/>
                <a:cs typeface="Arial" panose="020B0604020202020204" pitchFamily="34" charset="0"/>
              </a:rPr>
              <a:t>be able to enroll at a later time outside of the open enrollment period unless I experience a qualifying event or change in status.</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 hereby authorize the above payroll deductions (if any) as my contribution to my employer’s Section 125 Cafeteria Plan.</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 understand that:  Changes in the cafeteria plan elections can only be made during an annual open enrollment period, unless the change is due to, and consistent with, a qualified status change (e.g. change in legal marital status; change in number of dependents; termination or commencement of employment; change in work schedule; dependent satisfies or ceases to satisfy dependent eligibility requirements; change in residence or worksite) and such other events as would permit a revocation or change of elections under IRC Section 125 regulations.  Participation in this plan will automatically cease upon termination of employment. </a:t>
            </a:r>
          </a:p>
          <a:p>
            <a:r>
              <a:rPr lang="en-US" sz="1100" dirty="0">
                <a:latin typeface="Arial" panose="020B0604020202020204" pitchFamily="34" charset="0"/>
                <a:cs typeface="Arial" panose="020B0604020202020204" pitchFamily="34" charset="0"/>
              </a:rPr>
              <a:t>Note: Under a salary reduction Cafeteria 125 plan, FICA taxes are not deducted from the total dollar amount of benefit plan contributions.  Therefore, your social security benefits at retirement may be reduced.</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Execution of the benefit election/salary reduction agreement does not automatically institute insurance coverage; in most instances an application for insurance must be completed.  Premiums charged for insurance may be adjusted by the insurance carrier issuing the contract and my “take-home” pay may be higher or lower depending on the selections made.</a:t>
            </a:r>
          </a:p>
          <a:p>
            <a:endParaRPr lang="en-US" sz="1100" dirty="0">
              <a:latin typeface="Arial" panose="020B0604020202020204" pitchFamily="34" charset="0"/>
              <a:cs typeface="Arial" panose="020B0604020202020204" pitchFamily="34" charset="0"/>
            </a:endParaRPr>
          </a:p>
        </p:txBody>
      </p:sp>
      <p:sp>
        <p:nvSpPr>
          <p:cNvPr id="7" name="TextBox 6"/>
          <p:cNvSpPr txBox="1"/>
          <p:nvPr/>
        </p:nvSpPr>
        <p:spPr>
          <a:xfrm>
            <a:off x="296332" y="4729118"/>
            <a:ext cx="7315200" cy="600164"/>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Employee Signature</a:t>
            </a:r>
            <a:r>
              <a:rPr lang="en-US" sz="1100" dirty="0">
                <a:latin typeface="Arial" panose="020B0604020202020204" pitchFamily="34" charset="0"/>
                <a:cs typeface="Arial" panose="020B0604020202020204" pitchFamily="34" charset="0"/>
              </a:rPr>
              <a:t>_____________________________________________</a:t>
            </a:r>
            <a:r>
              <a:rPr lang="en-US" sz="1100" b="1" dirty="0">
                <a:latin typeface="Arial" panose="020B0604020202020204" pitchFamily="34" charset="0"/>
                <a:cs typeface="Arial" panose="020B0604020202020204" pitchFamily="34" charset="0"/>
              </a:rPr>
              <a:t> Date</a:t>
            </a:r>
            <a:r>
              <a:rPr lang="en-US" sz="1100" dirty="0">
                <a:latin typeface="Arial" panose="020B0604020202020204" pitchFamily="34" charset="0"/>
                <a:cs typeface="Arial" panose="020B0604020202020204" pitchFamily="34" charset="0"/>
              </a:rPr>
              <a:t>_________________</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Employee Name (please print) </a:t>
            </a:r>
            <a:r>
              <a:rPr lang="en-US" sz="1100" dirty="0">
                <a:latin typeface="Arial" panose="020B0604020202020204" pitchFamily="34" charset="0"/>
                <a:cs typeface="Arial" panose="020B0604020202020204" pitchFamily="34" charset="0"/>
              </a:rPr>
              <a:t>__________________________________________________________</a:t>
            </a:r>
          </a:p>
        </p:txBody>
      </p:sp>
      <p:sp>
        <p:nvSpPr>
          <p:cNvPr id="2" name="TextBox 1"/>
          <p:cNvSpPr txBox="1"/>
          <p:nvPr/>
        </p:nvSpPr>
        <p:spPr>
          <a:xfrm>
            <a:off x="373450" y="4218801"/>
            <a:ext cx="7085682" cy="276999"/>
          </a:xfrm>
          <a:prstGeom prst="rect">
            <a:avLst/>
          </a:prstGeom>
          <a:solidFill>
            <a:srgbClr val="009DE0"/>
          </a:solid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Employee Election/Waiver Authorization</a:t>
            </a:r>
          </a:p>
        </p:txBody>
      </p:sp>
    </p:spTree>
    <p:extLst>
      <p:ext uri="{BB962C8B-B14F-4D97-AF65-F5344CB8AC3E}">
        <p14:creationId xmlns:p14="http://schemas.microsoft.com/office/powerpoint/2010/main" val="212222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658</Words>
  <Application>Microsoft Office PowerPoint</Application>
  <PresentationFormat>Custom</PresentationFormat>
  <Paragraphs>81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Microsoft Sans Serif</vt:lpstr>
      <vt:lpstr>Office Theme</vt:lpstr>
      <vt:lpstr>PowerPoint Presentation</vt:lpstr>
      <vt:lpstr>PowerPoint Presentation</vt:lpstr>
    </vt:vector>
  </TitlesOfParts>
  <Company>Marsh &amp; McLennan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Leslie (MMA)</dc:creator>
  <cp:lastModifiedBy>Dai Barth</cp:lastModifiedBy>
  <cp:revision>91</cp:revision>
  <cp:lastPrinted>2018-02-28T15:17:40Z</cp:lastPrinted>
  <dcterms:created xsi:type="dcterms:W3CDTF">2018-02-27T16:35:39Z</dcterms:created>
  <dcterms:modified xsi:type="dcterms:W3CDTF">2024-01-26T15:36:35Z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f1469a-2c2a-4aee-b92b-090d4c5468ff_Enabled">
    <vt:lpwstr>true</vt:lpwstr>
  </property>
  <property fmtid="{D5CDD505-2E9C-101B-9397-08002B2CF9AE}" pid="3" name="MSIP_Label_38f1469a-2c2a-4aee-b92b-090d4c5468ff_SetDate">
    <vt:lpwstr>2021-09-27T14:53:30Z</vt:lpwstr>
  </property>
  <property fmtid="{D5CDD505-2E9C-101B-9397-08002B2CF9AE}" pid="4" name="MSIP_Label_38f1469a-2c2a-4aee-b92b-090d4c5468ff_Method">
    <vt:lpwstr>Standard</vt:lpwstr>
  </property>
  <property fmtid="{D5CDD505-2E9C-101B-9397-08002B2CF9AE}" pid="5" name="MSIP_Label_38f1469a-2c2a-4aee-b92b-090d4c5468ff_Name">
    <vt:lpwstr>Confidential - Unmarked</vt:lpwstr>
  </property>
  <property fmtid="{D5CDD505-2E9C-101B-9397-08002B2CF9AE}" pid="6" name="MSIP_Label_38f1469a-2c2a-4aee-b92b-090d4c5468ff_SiteId">
    <vt:lpwstr>2a6e6092-73e4-4752-b1a5-477a17f5056d</vt:lpwstr>
  </property>
  <property fmtid="{D5CDD505-2E9C-101B-9397-08002B2CF9AE}" pid="7" name="MSIP_Label_38f1469a-2c2a-4aee-b92b-090d4c5468ff_ActionId">
    <vt:lpwstr>c0bff672-0b65-486b-bbaf-b616a087e7b2</vt:lpwstr>
  </property>
  <property fmtid="{D5CDD505-2E9C-101B-9397-08002B2CF9AE}" pid="8" name="MSIP_Label_38f1469a-2c2a-4aee-b92b-090d4c5468ff_ContentBits">
    <vt:lpwstr>0</vt:lpwstr>
  </property>
</Properties>
</file>